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7199313" cy="10080625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75" userDrawn="1">
          <p15:clr>
            <a:srgbClr val="A4A3A4"/>
          </p15:clr>
        </p15:guide>
        <p15:guide id="2" pos="22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NSAI OKI" initials="BO" lastIdx="1" clrIdx="0">
    <p:extLst>
      <p:ext uri="{19B8F6BF-5375-455C-9EA6-DF929625EA0E}">
        <p15:presenceInfo xmlns:p15="http://schemas.microsoft.com/office/powerpoint/2012/main" userId="S::contact@bonsaioki.fr::c9394edc-25e7-42d4-96f7-cf9606f0d5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184D"/>
    <a:srgbClr val="427BAE"/>
    <a:srgbClr val="4E6AA2"/>
    <a:srgbClr val="641058"/>
    <a:srgbClr val="FF3300"/>
    <a:srgbClr val="0000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96" d="100"/>
          <a:sy n="196" d="100"/>
        </p:scale>
        <p:origin x="336" y="234"/>
      </p:cViewPr>
      <p:guideLst>
        <p:guide orient="horz" pos="3175"/>
        <p:guide pos="22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49" y="1649770"/>
            <a:ext cx="6119416" cy="3509551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914" y="5294662"/>
            <a:ext cx="5399485" cy="2433817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2E89-CD62-4738-ACBB-068B6B60D73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11D0-3CC1-4880-8460-19C0417BB6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186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2E89-CD62-4738-ACBB-068B6B60D73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11D0-3CC1-4880-8460-19C0417BB6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17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52009" y="536700"/>
            <a:ext cx="1552352" cy="854286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4953" y="536700"/>
            <a:ext cx="4567064" cy="854286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2E89-CD62-4738-ACBB-068B6B60D73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11D0-3CC1-4880-8460-19C0417BB6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744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2E89-CD62-4738-ACBB-068B6B60D73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11D0-3CC1-4880-8460-19C0417BB6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00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04" y="2513159"/>
            <a:ext cx="6209407" cy="4193259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204" y="6746088"/>
            <a:ext cx="6209407" cy="2205136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2E89-CD62-4738-ACBB-068B6B60D73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11D0-3CC1-4880-8460-19C0417BB6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288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953" y="2683500"/>
            <a:ext cx="3059708" cy="63960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652" y="2683500"/>
            <a:ext cx="3059708" cy="63960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2E89-CD62-4738-ACBB-068B6B60D73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11D0-3CC1-4880-8460-19C0417BB6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37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1" y="536702"/>
            <a:ext cx="6209407" cy="194845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891" y="2471154"/>
            <a:ext cx="3045646" cy="1211074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91" y="3682228"/>
            <a:ext cx="3045646" cy="54160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4652" y="2471154"/>
            <a:ext cx="3060646" cy="1211074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44652" y="3682228"/>
            <a:ext cx="3060646" cy="54160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2E89-CD62-4738-ACBB-068B6B60D73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11D0-3CC1-4880-8460-19C0417BB6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05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2E89-CD62-4738-ACBB-068B6B60D73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11D0-3CC1-4880-8460-19C0417BB6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13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2E89-CD62-4738-ACBB-068B6B60D73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11D0-3CC1-4880-8460-19C0417BB6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50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672042"/>
            <a:ext cx="2321966" cy="2352146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0646" y="1451426"/>
            <a:ext cx="3644652" cy="7163777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3024188"/>
            <a:ext cx="2321966" cy="5602681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2E89-CD62-4738-ACBB-068B6B60D73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11D0-3CC1-4880-8460-19C0417BB6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03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672042"/>
            <a:ext cx="2321966" cy="2352146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60646" y="1451426"/>
            <a:ext cx="3644652" cy="7163777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3024188"/>
            <a:ext cx="2321966" cy="5602681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2E89-CD62-4738-ACBB-068B6B60D73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11D0-3CC1-4880-8460-19C0417BB6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3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953" y="536702"/>
            <a:ext cx="6209407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953" y="2683500"/>
            <a:ext cx="6209407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953" y="9343248"/>
            <a:ext cx="1619845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92E89-CD62-4738-ACBB-068B6B60D73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773" y="9343248"/>
            <a:ext cx="2429768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4515" y="9343248"/>
            <a:ext cx="1619845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611D0-3CC1-4880-8460-19C0417BB6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26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nsai-oki.com/media/catalogue/MIX8.pdf" TargetMode="External"/><Relationship Id="rId13" Type="http://schemas.openxmlformats.org/officeDocument/2006/relationships/hyperlink" Target="http://www.bonsai-oki.com/media/catalogue/Podocarpus.pdf" TargetMode="External"/><Relationship Id="rId18" Type="http://schemas.openxmlformats.org/officeDocument/2006/relationships/image" Target="../media/image2.png"/><Relationship Id="rId3" Type="http://schemas.openxmlformats.org/officeDocument/2006/relationships/hyperlink" Target="http://www.bonsai-oki.com/media/catalogue/MIX4.2.pdf" TargetMode="External"/><Relationship Id="rId21" Type="http://schemas.openxmlformats.org/officeDocument/2006/relationships/hyperlink" Target="https://bonsaioki.com/" TargetMode="External"/><Relationship Id="rId7" Type="http://schemas.openxmlformats.org/officeDocument/2006/relationships/hyperlink" Target="http://www.bonsai-oki.com/media/catalogue/MIX7.5.pdf" TargetMode="External"/><Relationship Id="rId12" Type="http://schemas.openxmlformats.org/officeDocument/2006/relationships/hyperlink" Target="http://www.bonsai-oki.com/media/catalogue/Ficus.pdf" TargetMode="External"/><Relationship Id="rId17" Type="http://schemas.openxmlformats.org/officeDocument/2006/relationships/image" Target="../media/image1.png"/><Relationship Id="rId25" Type="http://schemas.openxmlformats.org/officeDocument/2006/relationships/image" Target="../media/image6.JPG"/><Relationship Id="rId2" Type="http://schemas.openxmlformats.org/officeDocument/2006/relationships/hyperlink" Target="http://www.bonsai-oki.com/media/catalogue/MIX1.5.pdf" TargetMode="External"/><Relationship Id="rId16" Type="http://schemas.openxmlformats.org/officeDocument/2006/relationships/hyperlink" Target="http://www.bonsai-oki.com/media/catalogue/Poivrier.pdf" TargetMode="External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onsai-oki.com/media/catalogue/MIX7.2.pdf" TargetMode="External"/><Relationship Id="rId11" Type="http://schemas.openxmlformats.org/officeDocument/2006/relationships/hyperlink" Target="http://www.bonsai-oki.com/media/catalogue/Crassula.pdf" TargetMode="External"/><Relationship Id="rId24" Type="http://schemas.openxmlformats.org/officeDocument/2006/relationships/image" Target="../media/image5.jpeg"/><Relationship Id="rId5" Type="http://schemas.openxmlformats.org/officeDocument/2006/relationships/hyperlink" Target="http://www.bonsai-oki.com/media/catalogue/MIX6.5.pdf" TargetMode="External"/><Relationship Id="rId15" Type="http://schemas.openxmlformats.org/officeDocument/2006/relationships/hyperlink" Target="http://www.bonsai-oki.com/media/catalogue/Syzygium.pdf" TargetMode="External"/><Relationship Id="rId23" Type="http://schemas.openxmlformats.org/officeDocument/2006/relationships/image" Target="../media/image4.JPG"/><Relationship Id="rId10" Type="http://schemas.openxmlformats.org/officeDocument/2006/relationships/hyperlink" Target="http://www.bonsai-oki.com/media/catalogue/Carmona.pdf" TargetMode="External"/><Relationship Id="rId19" Type="http://schemas.openxmlformats.org/officeDocument/2006/relationships/image" Target="../media/image3.png"/><Relationship Id="rId4" Type="http://schemas.openxmlformats.org/officeDocument/2006/relationships/hyperlink" Target="http://www.bonsai-oki.com/media/catalogue/MIX5.5.pdf" TargetMode="External"/><Relationship Id="rId9" Type="http://schemas.openxmlformats.org/officeDocument/2006/relationships/hyperlink" Target="http://www.bonsai-oki.com/media/catalogue/MIX8.5" TargetMode="External"/><Relationship Id="rId14" Type="http://schemas.openxmlformats.org/officeDocument/2006/relationships/hyperlink" Target="http://www.bonsai-oki.com/media/catalogue/Buxus.pdf" TargetMode="External"/><Relationship Id="rId22" Type="http://schemas.openxmlformats.org/officeDocument/2006/relationships/hyperlink" Target="https://bonsaioki.com/categorie-produit/en-ce-moment-2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onsaioki.com/" TargetMode="External"/><Relationship Id="rId7" Type="http://schemas.openxmlformats.org/officeDocument/2006/relationships/hyperlink" Target="https://bonsaioki.com/categorie-produit/en-ce-moment-2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2CD99FFB-AC6B-4351-BEE1-D4A28D08B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420246"/>
              </p:ext>
            </p:extLst>
          </p:nvPr>
        </p:nvGraphicFramePr>
        <p:xfrm>
          <a:off x="291885" y="2403100"/>
          <a:ext cx="6615376" cy="3648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086">
                  <a:extLst>
                    <a:ext uri="{9D8B030D-6E8A-4147-A177-3AD203B41FA5}">
                      <a16:colId xmlns:a16="http://schemas.microsoft.com/office/drawing/2014/main" val="1404148825"/>
                    </a:ext>
                  </a:extLst>
                </a:gridCol>
                <a:gridCol w="536129">
                  <a:extLst>
                    <a:ext uri="{9D8B030D-6E8A-4147-A177-3AD203B41FA5}">
                      <a16:colId xmlns:a16="http://schemas.microsoft.com/office/drawing/2014/main" val="1584010767"/>
                    </a:ext>
                  </a:extLst>
                </a:gridCol>
                <a:gridCol w="536129">
                  <a:extLst>
                    <a:ext uri="{9D8B030D-6E8A-4147-A177-3AD203B41FA5}">
                      <a16:colId xmlns:a16="http://schemas.microsoft.com/office/drawing/2014/main" val="3815578958"/>
                    </a:ext>
                  </a:extLst>
                </a:gridCol>
                <a:gridCol w="536129">
                  <a:extLst>
                    <a:ext uri="{9D8B030D-6E8A-4147-A177-3AD203B41FA5}">
                      <a16:colId xmlns:a16="http://schemas.microsoft.com/office/drawing/2014/main" val="2051032229"/>
                    </a:ext>
                  </a:extLst>
                </a:gridCol>
                <a:gridCol w="536129">
                  <a:extLst>
                    <a:ext uri="{9D8B030D-6E8A-4147-A177-3AD203B41FA5}">
                      <a16:colId xmlns:a16="http://schemas.microsoft.com/office/drawing/2014/main" val="2793287376"/>
                    </a:ext>
                  </a:extLst>
                </a:gridCol>
                <a:gridCol w="536129">
                  <a:extLst>
                    <a:ext uri="{9D8B030D-6E8A-4147-A177-3AD203B41FA5}">
                      <a16:colId xmlns:a16="http://schemas.microsoft.com/office/drawing/2014/main" val="1117557338"/>
                    </a:ext>
                  </a:extLst>
                </a:gridCol>
                <a:gridCol w="536129">
                  <a:extLst>
                    <a:ext uri="{9D8B030D-6E8A-4147-A177-3AD203B41FA5}">
                      <a16:colId xmlns:a16="http://schemas.microsoft.com/office/drawing/2014/main" val="89926004"/>
                    </a:ext>
                  </a:extLst>
                </a:gridCol>
                <a:gridCol w="536129">
                  <a:extLst>
                    <a:ext uri="{9D8B030D-6E8A-4147-A177-3AD203B41FA5}">
                      <a16:colId xmlns:a16="http://schemas.microsoft.com/office/drawing/2014/main" val="164109975"/>
                    </a:ext>
                  </a:extLst>
                </a:gridCol>
                <a:gridCol w="536129">
                  <a:extLst>
                    <a:ext uri="{9D8B030D-6E8A-4147-A177-3AD203B41FA5}">
                      <a16:colId xmlns:a16="http://schemas.microsoft.com/office/drawing/2014/main" val="1026024875"/>
                    </a:ext>
                  </a:extLst>
                </a:gridCol>
                <a:gridCol w="536129">
                  <a:extLst>
                    <a:ext uri="{9D8B030D-6E8A-4147-A177-3AD203B41FA5}">
                      <a16:colId xmlns:a16="http://schemas.microsoft.com/office/drawing/2014/main" val="2268469050"/>
                    </a:ext>
                  </a:extLst>
                </a:gridCol>
                <a:gridCol w="536129">
                  <a:extLst>
                    <a:ext uri="{9D8B030D-6E8A-4147-A177-3AD203B41FA5}">
                      <a16:colId xmlns:a16="http://schemas.microsoft.com/office/drawing/2014/main" val="844678547"/>
                    </a:ext>
                  </a:extLst>
                </a:gridCol>
              </a:tblGrid>
              <a:tr h="412278">
                <a:tc>
                  <a:txBody>
                    <a:bodyPr/>
                    <a:lstStyle/>
                    <a:p>
                      <a:pPr algn="ctr"/>
                      <a:r>
                        <a:rPr lang="fr-FR" sz="10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abriola" panose="04040605051002020D02" pitchFamily="82" charset="0"/>
                        </a:rPr>
                        <a:t>Prix du pot avec soucoupe vide</a:t>
                      </a: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1" u="none" strike="noStrike" dirty="0">
                        <a:solidFill>
                          <a:srgbClr val="92D05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1" u="none" strike="noStrike" dirty="0">
                        <a:solidFill>
                          <a:srgbClr val="92D05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1" u="none" strike="noStrike" dirty="0">
                        <a:solidFill>
                          <a:srgbClr val="92D05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1" u="none" strike="noStrike" dirty="0">
                        <a:solidFill>
                          <a:srgbClr val="92D05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1" u="none" strike="noStrike" dirty="0">
                        <a:solidFill>
                          <a:srgbClr val="92D05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b="0" i="1" dirty="0">
                        <a:solidFill>
                          <a:srgbClr val="92D050"/>
                        </a:solidFill>
                      </a:endParaRPr>
                    </a:p>
                  </a:txBody>
                  <a:tcPr marL="86213" marR="86213" marT="43106" marB="43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b="0" i="1" dirty="0">
                        <a:solidFill>
                          <a:srgbClr val="92D050"/>
                        </a:solidFill>
                      </a:endParaRPr>
                    </a:p>
                  </a:txBody>
                  <a:tcPr marL="86213" marR="86213" marT="43106" marB="43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b="0" i="1" dirty="0">
                        <a:solidFill>
                          <a:srgbClr val="92D050"/>
                        </a:solidFill>
                      </a:endParaRPr>
                    </a:p>
                  </a:txBody>
                  <a:tcPr marL="86213" marR="86213" marT="43106" marB="43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b="0" i="1" dirty="0">
                        <a:solidFill>
                          <a:srgbClr val="92D050"/>
                        </a:solidFill>
                      </a:endParaRPr>
                    </a:p>
                  </a:txBody>
                  <a:tcPr marL="86213" marR="86213" marT="43106" marB="43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b="0" i="1" dirty="0">
                        <a:solidFill>
                          <a:srgbClr val="92D050"/>
                        </a:solidFill>
                      </a:endParaRPr>
                    </a:p>
                  </a:txBody>
                  <a:tcPr marL="86213" marR="86213" marT="43106" marB="43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533545"/>
                  </a:ext>
                </a:extLst>
              </a:tr>
              <a:tr h="379545">
                <a:tc>
                  <a:txBody>
                    <a:bodyPr/>
                    <a:lstStyle/>
                    <a:p>
                      <a:pPr algn="ctr"/>
                      <a:r>
                        <a:rPr lang="fr-FR" sz="800" b="0" dirty="0">
                          <a:solidFill>
                            <a:schemeClr val="tx1"/>
                          </a:solidFill>
                        </a:rPr>
                        <a:t>Bonsaï pot compris</a:t>
                      </a: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10 €</a:t>
                      </a: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27,50 €</a:t>
                      </a: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40 €</a:t>
                      </a: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50 €</a:t>
                      </a: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70 €</a:t>
                      </a: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i="1" dirty="0">
                          <a:solidFill>
                            <a:schemeClr val="tx1"/>
                          </a:solidFill>
                        </a:rPr>
                        <a:t>80€</a:t>
                      </a:r>
                    </a:p>
                  </a:txBody>
                  <a:tcPr marL="86213" marR="86213" marT="43106" marB="43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i="1" dirty="0">
                          <a:solidFill>
                            <a:schemeClr val="tx1"/>
                          </a:solidFill>
                        </a:rPr>
                        <a:t>100€</a:t>
                      </a:r>
                    </a:p>
                  </a:txBody>
                  <a:tcPr marL="86213" marR="86213" marT="43106" marB="43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i="1" dirty="0">
                          <a:solidFill>
                            <a:schemeClr val="tx1"/>
                          </a:solidFill>
                        </a:rPr>
                        <a:t>125€</a:t>
                      </a:r>
                    </a:p>
                  </a:txBody>
                  <a:tcPr marL="86213" marR="86213" marT="43106" marB="43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i="1" dirty="0">
                          <a:solidFill>
                            <a:schemeClr val="tx1"/>
                          </a:solidFill>
                        </a:rPr>
                        <a:t>150€</a:t>
                      </a:r>
                    </a:p>
                  </a:txBody>
                  <a:tcPr marL="86213" marR="86213" marT="43106" marB="43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i="1" dirty="0">
                          <a:solidFill>
                            <a:schemeClr val="tx1"/>
                          </a:solidFill>
                        </a:rPr>
                        <a:t>175€</a:t>
                      </a:r>
                    </a:p>
                  </a:txBody>
                  <a:tcPr marL="86213" marR="86213" marT="43106" marB="43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98839"/>
                  </a:ext>
                </a:extLst>
              </a:tr>
              <a:tr h="250312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chemeClr val="tx1"/>
                          </a:solidFill>
                        </a:rPr>
                        <a:t>voir</a:t>
                      </a: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chemeClr val="tx1"/>
                          </a:solidFill>
                          <a:hlinkClick r:id="rId2"/>
                        </a:rPr>
                        <a:t>1,5</a:t>
                      </a:r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chemeClr val="tx1"/>
                          </a:solidFill>
                          <a:hlinkClick r:id="rId3"/>
                        </a:rPr>
                        <a:t>4,2</a:t>
                      </a:r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chemeClr val="tx1"/>
                          </a:solidFill>
                          <a:hlinkClick r:id="rId4"/>
                        </a:rPr>
                        <a:t>5,5</a:t>
                      </a:r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chemeClr val="tx1"/>
                          </a:solidFill>
                          <a:hlinkClick r:id="rId5"/>
                        </a:rPr>
                        <a:t>6,5</a:t>
                      </a:r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chemeClr val="tx1"/>
                          </a:solidFill>
                          <a:hlinkClick r:id="rId6"/>
                        </a:rPr>
                        <a:t>7,2</a:t>
                      </a:r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chemeClr val="tx1"/>
                          </a:solidFill>
                          <a:hlinkClick r:id="rId7"/>
                        </a:rPr>
                        <a:t>7,5</a:t>
                      </a:r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chemeClr val="tx1"/>
                          </a:solidFill>
                          <a:hlinkClick r:id="rId8"/>
                        </a:rPr>
                        <a:t>8</a:t>
                      </a:r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chemeClr val="tx1"/>
                          </a:solidFill>
                          <a:hlinkClick r:id="rId9"/>
                        </a:rPr>
                        <a:t>8,5</a:t>
                      </a:r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chemeClr val="tx1"/>
                          </a:solidFill>
                        </a:rPr>
                        <a:t>9,5</a:t>
                      </a: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005954"/>
                  </a:ext>
                </a:extLst>
              </a:tr>
              <a:tr h="250312">
                <a:tc>
                  <a:txBody>
                    <a:bodyPr/>
                    <a:lstStyle/>
                    <a:p>
                      <a:pPr algn="ctr"/>
                      <a:r>
                        <a:rPr lang="fr-FR" sz="800" b="0" dirty="0">
                          <a:solidFill>
                            <a:schemeClr val="tx1"/>
                          </a:solidFill>
                          <a:hlinkClick r:id="rId10"/>
                        </a:rPr>
                        <a:t>Carmona</a:t>
                      </a:r>
                      <a:endParaRPr lang="fr-FR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306031"/>
                  </a:ext>
                </a:extLst>
              </a:tr>
              <a:tr h="250312">
                <a:tc>
                  <a:txBody>
                    <a:bodyPr/>
                    <a:lstStyle/>
                    <a:p>
                      <a:pPr algn="ctr"/>
                      <a:r>
                        <a:rPr lang="fr-FR" sz="800" b="0" dirty="0">
                          <a:solidFill>
                            <a:schemeClr val="tx1"/>
                          </a:solidFill>
                          <a:hlinkClick r:id="rId11"/>
                        </a:rPr>
                        <a:t>Crassula</a:t>
                      </a:r>
                      <a:endParaRPr lang="fr-FR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600588"/>
                  </a:ext>
                </a:extLst>
              </a:tr>
              <a:tr h="250312">
                <a:tc>
                  <a:txBody>
                    <a:bodyPr/>
                    <a:lstStyle/>
                    <a:p>
                      <a:pPr algn="ctr"/>
                      <a:r>
                        <a:rPr lang="fr-FR" sz="800" b="0" dirty="0">
                          <a:solidFill>
                            <a:schemeClr val="tx1"/>
                          </a:solidFill>
                          <a:hlinkClick r:id="rId12"/>
                        </a:rPr>
                        <a:t>Ficus retusa</a:t>
                      </a:r>
                      <a:endParaRPr lang="fr-FR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697281"/>
                  </a:ext>
                </a:extLst>
              </a:tr>
              <a:tr h="272196">
                <a:tc>
                  <a:txBody>
                    <a:bodyPr/>
                    <a:lstStyle/>
                    <a:p>
                      <a:pPr algn="ctr"/>
                      <a:r>
                        <a:rPr lang="fr-FR" sz="800" b="0" dirty="0">
                          <a:solidFill>
                            <a:schemeClr val="tx1"/>
                          </a:solidFill>
                          <a:hlinkClick r:id="rId13"/>
                        </a:rPr>
                        <a:t>Podocarpus</a:t>
                      </a:r>
                      <a:endParaRPr lang="fr-FR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823232"/>
                  </a:ext>
                </a:extLst>
              </a:tr>
              <a:tr h="250312">
                <a:tc>
                  <a:txBody>
                    <a:bodyPr/>
                    <a:lstStyle/>
                    <a:p>
                      <a:pPr algn="ctr"/>
                      <a:r>
                        <a:rPr lang="fr-FR" sz="800" b="0" dirty="0">
                          <a:solidFill>
                            <a:schemeClr val="tx1"/>
                          </a:solidFill>
                          <a:hlinkClick r:id="rId14"/>
                        </a:rPr>
                        <a:t>Buxus</a:t>
                      </a:r>
                      <a:endParaRPr lang="fr-FR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607160"/>
                  </a:ext>
                </a:extLst>
              </a:tr>
              <a:tr h="250312">
                <a:tc>
                  <a:txBody>
                    <a:bodyPr/>
                    <a:lstStyle/>
                    <a:p>
                      <a:pPr algn="ctr"/>
                      <a:r>
                        <a:rPr lang="fr-FR" sz="800" b="0" dirty="0">
                          <a:solidFill>
                            <a:schemeClr val="tx1"/>
                          </a:solidFill>
                          <a:hlinkClick r:id="rId15"/>
                        </a:rPr>
                        <a:t>Syzygyium</a:t>
                      </a:r>
                      <a:endParaRPr lang="fr-FR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635197"/>
                  </a:ext>
                </a:extLst>
              </a:tr>
              <a:tr h="250312">
                <a:tc>
                  <a:txBody>
                    <a:bodyPr/>
                    <a:lstStyle/>
                    <a:p>
                      <a:pPr algn="ctr"/>
                      <a:r>
                        <a:rPr lang="fr-FR" sz="800" b="0" dirty="0">
                          <a:solidFill>
                            <a:schemeClr val="tx1"/>
                          </a:solidFill>
                          <a:hlinkClick r:id="rId16"/>
                        </a:rPr>
                        <a:t>Poivrier</a:t>
                      </a:r>
                      <a:endParaRPr lang="fr-FR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32000"/>
                  </a:ext>
                </a:extLst>
              </a:tr>
              <a:tr h="250312">
                <a:tc>
                  <a:txBody>
                    <a:bodyPr/>
                    <a:lstStyle/>
                    <a:p>
                      <a:pPr algn="ctr"/>
                      <a:r>
                        <a:rPr lang="fr-FR" sz="800" b="0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111731"/>
                  </a:ext>
                </a:extLst>
              </a:tr>
              <a:tr h="338215">
                <a:tc>
                  <a:txBody>
                    <a:bodyPr/>
                    <a:lstStyle/>
                    <a:p>
                      <a:pPr algn="ctr"/>
                      <a:r>
                        <a:rPr lang="fr-FR" sz="800" b="0" dirty="0">
                          <a:solidFill>
                            <a:schemeClr val="tx1"/>
                          </a:solidFill>
                        </a:rPr>
                        <a:t>Prix de vente</a:t>
                      </a: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23,95 €</a:t>
                      </a:r>
                      <a:endParaRPr lang="fr-FR" sz="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65,95 €</a:t>
                      </a: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89,00 €</a:t>
                      </a:r>
                      <a:endParaRPr lang="fr-FR" sz="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119,00 €</a:t>
                      </a:r>
                      <a:endParaRPr lang="fr-FR" sz="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159,00 €</a:t>
                      </a:r>
                      <a:endParaRPr lang="fr-FR" sz="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0" 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179,00€</a:t>
                      </a:r>
                      <a:endParaRPr lang="fr-FR" sz="800" b="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213" marR="86213" marT="43106" marB="43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0" 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229,00€</a:t>
                      </a:r>
                      <a:endParaRPr lang="fr-FR" sz="800" b="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6213" marR="86213" marT="43106" marB="43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259,00€</a:t>
                      </a:r>
                    </a:p>
                  </a:txBody>
                  <a:tcPr marL="86213" marR="86213" marT="43106" marB="43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299,00€</a:t>
                      </a:r>
                    </a:p>
                  </a:txBody>
                  <a:tcPr marL="86213" marR="86213" marT="43106" marB="43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359,00€</a:t>
                      </a:r>
                    </a:p>
                  </a:txBody>
                  <a:tcPr marL="86213" marR="86213" marT="43106" marB="431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563048"/>
                  </a:ext>
                </a:extLst>
              </a:tr>
              <a:tr h="243472">
                <a:tc>
                  <a:txBody>
                    <a:bodyPr/>
                    <a:lstStyle/>
                    <a:p>
                      <a:pPr algn="ctr"/>
                      <a:endParaRPr lang="fr-FR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6213" marR="86213" marT="43106" marB="431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8981" marR="8981" marT="89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916469"/>
                  </a:ext>
                </a:extLst>
              </a:tr>
            </a:tbl>
          </a:graphicData>
        </a:graphic>
      </p:graphicFrame>
      <p:pic>
        <p:nvPicPr>
          <p:cNvPr id="21" name="Image 20" descr="0001j7_modifié-1.png">
            <a:extLst>
              <a:ext uri="{FF2B5EF4-FFF2-40B4-BE49-F238E27FC236}">
                <a16:creationId xmlns:a16="http://schemas.microsoft.com/office/drawing/2014/main" id="{CE567A80-17FD-4FF4-A1DA-172937F531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1F497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82" y="96474"/>
            <a:ext cx="1242649" cy="374073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326EEA6B-DF22-4942-A62B-D23CD7228086}"/>
              </a:ext>
            </a:extLst>
          </p:cNvPr>
          <p:cNvGrpSpPr/>
          <p:nvPr/>
        </p:nvGrpSpPr>
        <p:grpSpPr>
          <a:xfrm>
            <a:off x="5420079" y="62041"/>
            <a:ext cx="1716815" cy="730294"/>
            <a:chOff x="3213645" y="404664"/>
            <a:chExt cx="1820906" cy="774571"/>
          </a:xfrm>
        </p:grpSpPr>
        <p:sp>
          <p:nvSpPr>
            <p:cNvPr id="24" name="ZoneTexte 36">
              <a:extLst>
                <a:ext uri="{FF2B5EF4-FFF2-40B4-BE49-F238E27FC236}">
                  <a16:creationId xmlns:a16="http://schemas.microsoft.com/office/drawing/2014/main" id="{180E3433-F8B2-41DB-8ACB-9DABB2235B82}"/>
                </a:ext>
              </a:extLst>
            </p:cNvPr>
            <p:cNvSpPr txBox="1"/>
            <p:nvPr/>
          </p:nvSpPr>
          <p:spPr>
            <a:xfrm>
              <a:off x="3686058" y="404664"/>
              <a:ext cx="1333291" cy="26720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2096">
                <a:defRPr/>
              </a:pPr>
              <a:r>
                <a:rPr lang="fr-FR" sz="1037" b="1" u="sng" kern="0" dirty="0">
                  <a:solidFill>
                    <a:prstClr val="black"/>
                  </a:solidFill>
                  <a:latin typeface="Calibri"/>
                </a:rPr>
                <a:t>disponible semaine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1A99E07-F95D-4483-909B-601535105E63}"/>
                </a:ext>
              </a:extLst>
            </p:cNvPr>
            <p:cNvSpPr txBox="1"/>
            <p:nvPr/>
          </p:nvSpPr>
          <p:spPr>
            <a:xfrm>
              <a:off x="3213645" y="624293"/>
              <a:ext cx="1820906" cy="55494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algn="ctr" defTabSz="862096">
                <a:defRPr/>
              </a:pPr>
              <a:r>
                <a:rPr lang="fr-FR" sz="2800" kern="0" dirty="0">
                  <a:solidFill>
                    <a:srgbClr val="FF0000"/>
                  </a:solidFill>
                  <a:latin typeface="Calibri"/>
                </a:rPr>
                <a:t>DISPO OP</a:t>
              </a:r>
              <a:endParaRPr lang="fr-FR" sz="3600" kern="0" dirty="0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B0D0F6F-A4F3-45C8-8B52-B946DBA9B3A9}"/>
              </a:ext>
            </a:extLst>
          </p:cNvPr>
          <p:cNvGrpSpPr/>
          <p:nvPr/>
        </p:nvGrpSpPr>
        <p:grpSpPr>
          <a:xfrm>
            <a:off x="1075957" y="1875240"/>
            <a:ext cx="720069" cy="373386"/>
            <a:chOff x="6948264" y="2799343"/>
            <a:chExt cx="763727" cy="3960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0B35631-C28E-4ACA-8169-4BB3B61EFDB7}"/>
                </a:ext>
              </a:extLst>
            </p:cNvPr>
            <p:cNvSpPr/>
            <p:nvPr/>
          </p:nvSpPr>
          <p:spPr>
            <a:xfrm>
              <a:off x="7020272" y="3015367"/>
              <a:ext cx="612000" cy="180000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2096">
                <a:defRPr/>
              </a:pPr>
              <a:endParaRPr lang="fr-FR" sz="1697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2F9B9EAC-7513-49B1-93D7-2171DECA6C57}"/>
                </a:ext>
              </a:extLst>
            </p:cNvPr>
            <p:cNvSpPr txBox="1"/>
            <p:nvPr/>
          </p:nvSpPr>
          <p:spPr>
            <a:xfrm>
              <a:off x="6948264" y="2799343"/>
              <a:ext cx="763727" cy="259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62096">
                <a:defRPr/>
              </a:pPr>
              <a:r>
                <a:rPr lang="fr-FR" sz="990" kern="0" dirty="0">
                  <a:solidFill>
                    <a:prstClr val="black"/>
                  </a:solidFill>
                </a:rPr>
                <a:t>disponible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0284C9E4-BE65-4725-8B8A-37506202FD83}"/>
              </a:ext>
            </a:extLst>
          </p:cNvPr>
          <p:cNvGrpSpPr/>
          <p:nvPr/>
        </p:nvGrpSpPr>
        <p:grpSpPr>
          <a:xfrm>
            <a:off x="-185262" y="1878248"/>
            <a:ext cx="1531310" cy="370378"/>
            <a:chOff x="7732879" y="2601985"/>
            <a:chExt cx="1624153" cy="39283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68C318B-83D0-45CB-831B-365FB32C2B3C}"/>
                </a:ext>
              </a:extLst>
            </p:cNvPr>
            <p:cNvSpPr/>
            <p:nvPr/>
          </p:nvSpPr>
          <p:spPr>
            <a:xfrm>
              <a:off x="8238955" y="2814819"/>
              <a:ext cx="612000" cy="180000"/>
            </a:xfrm>
            <a:prstGeom prst="rect">
              <a:avLst/>
            </a:prstGeom>
            <a:solidFill>
              <a:sysClr val="windowText" lastClr="00000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62096">
                <a:defRPr/>
              </a:pPr>
              <a:endParaRPr lang="fr-FR" sz="1697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B8A8A19-D33B-4ED6-B468-79EB258D268E}"/>
                </a:ext>
              </a:extLst>
            </p:cNvPr>
            <p:cNvSpPr txBox="1"/>
            <p:nvPr/>
          </p:nvSpPr>
          <p:spPr>
            <a:xfrm>
              <a:off x="7732879" y="2601985"/>
              <a:ext cx="1624153" cy="259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2096">
                <a:defRPr/>
              </a:pPr>
              <a:r>
                <a:rPr lang="fr-FR" sz="990" kern="0" dirty="0">
                  <a:solidFill>
                    <a:prstClr val="black"/>
                  </a:solidFill>
                </a:rPr>
                <a:t>Non disponible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295436B0-C5E3-4AD2-A68F-0A0123029EB5}"/>
              </a:ext>
            </a:extLst>
          </p:cNvPr>
          <p:cNvSpPr txBox="1"/>
          <p:nvPr/>
        </p:nvSpPr>
        <p:spPr>
          <a:xfrm>
            <a:off x="2514027" y="468703"/>
            <a:ext cx="776175" cy="38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2096">
              <a:defRPr/>
            </a:pPr>
            <a:r>
              <a:rPr lang="fr-FR" sz="1886" kern="0" dirty="0">
                <a:solidFill>
                  <a:srgbClr val="FF0000"/>
                </a:solidFill>
              </a:rPr>
              <a:t>N° OA</a:t>
            </a:r>
          </a:p>
        </p:txBody>
      </p:sp>
      <p:sp>
        <p:nvSpPr>
          <p:cNvPr id="33" name="Zone de texte 15">
            <a:extLst>
              <a:ext uri="{FF2B5EF4-FFF2-40B4-BE49-F238E27FC236}">
                <a16:creationId xmlns:a16="http://schemas.microsoft.com/office/drawing/2014/main" id="{24DCBBE8-921C-495A-844D-9869C7D13D52}"/>
              </a:ext>
            </a:extLst>
          </p:cNvPr>
          <p:cNvSpPr txBox="1"/>
          <p:nvPr/>
        </p:nvSpPr>
        <p:spPr>
          <a:xfrm>
            <a:off x="1709510" y="1968231"/>
            <a:ext cx="6110433" cy="353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96">
              <a:defRPr/>
            </a:pPr>
            <a:r>
              <a:rPr lang="fr-FR" altLang="en-US" sz="1697" kern="0" dirty="0">
                <a:solidFill>
                  <a:srgbClr val="1F497D">
                    <a:lumMod val="60000"/>
                    <a:lumOff val="40000"/>
                  </a:srgbClr>
                </a:solidFill>
              </a:rPr>
              <a:t>Commande a renvoyer par fax ou mail, </a:t>
            </a:r>
            <a:r>
              <a:rPr lang="fr-FR" altLang="en-US" sz="1697" u="sng" kern="0" dirty="0">
                <a:solidFill>
                  <a:srgbClr val="FF0000"/>
                </a:solidFill>
                <a:sym typeface="+mn-ea"/>
              </a:rPr>
              <a:t>mais pas par intranet</a:t>
            </a:r>
            <a:r>
              <a:rPr lang="fr-FR" altLang="en-US" sz="1697" kern="0" dirty="0">
                <a:solidFill>
                  <a:srgbClr val="1F497D">
                    <a:lumMod val="60000"/>
                    <a:lumOff val="40000"/>
                  </a:srgbClr>
                </a:solidFill>
              </a:rPr>
              <a:t>.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86DFE92-49FA-47F6-B9DA-E06E3B20C972}"/>
              </a:ext>
            </a:extLst>
          </p:cNvPr>
          <p:cNvSpPr txBox="1"/>
          <p:nvPr/>
        </p:nvSpPr>
        <p:spPr>
          <a:xfrm>
            <a:off x="-230986" y="1321900"/>
            <a:ext cx="2269379" cy="78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2096"/>
            <a:r>
              <a:rPr lang="fr-FR" sz="1131" i="1" dirty="0">
                <a:solidFill>
                  <a:srgbClr val="F79646"/>
                </a:solidFill>
                <a:latin typeface="Gabriola" pitchFamily="82" charset="0"/>
              </a:rPr>
              <a:t>En majorité</a:t>
            </a:r>
          </a:p>
          <a:p>
            <a:pPr algn="ctr" defTabSz="862096"/>
            <a:r>
              <a:rPr lang="fr-FR" sz="1131" i="1" dirty="0">
                <a:solidFill>
                  <a:srgbClr val="F79646"/>
                </a:solidFill>
                <a:latin typeface="Gabriola" pitchFamily="82" charset="0"/>
              </a:rPr>
              <a:t>nos bonsaï  sont rempotés</a:t>
            </a:r>
          </a:p>
          <a:p>
            <a:pPr algn="ctr" defTabSz="862096"/>
            <a:r>
              <a:rPr lang="fr-FR" sz="1131" i="1" dirty="0">
                <a:solidFill>
                  <a:srgbClr val="F79646"/>
                </a:solidFill>
                <a:latin typeface="Gabriola" pitchFamily="82" charset="0"/>
              </a:rPr>
              <a:t>en pots avec soucoupes soudées</a:t>
            </a:r>
          </a:p>
          <a:p>
            <a:pPr algn="ctr" defTabSz="862096"/>
            <a:endParaRPr lang="fr-FR" sz="1131" i="1" dirty="0">
              <a:solidFill>
                <a:srgbClr val="F79646"/>
              </a:solidFill>
              <a:latin typeface="Gabriola" pitchFamily="82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ED50D82-9314-4E2F-BFA0-F567FDADBE52}"/>
              </a:ext>
            </a:extLst>
          </p:cNvPr>
          <p:cNvSpPr txBox="1"/>
          <p:nvPr/>
        </p:nvSpPr>
        <p:spPr>
          <a:xfrm>
            <a:off x="1681665" y="1507460"/>
            <a:ext cx="444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96">
              <a:defRPr/>
            </a:pPr>
            <a:r>
              <a:rPr lang="fr-FR" sz="2800" u="sng" kern="0" dirty="0">
                <a:solidFill>
                  <a:srgbClr val="F8184D"/>
                </a:solidFill>
                <a:latin typeface="Gabriola" panose="04040605051002020D02" pitchFamily="82" charset="0"/>
              </a:rPr>
              <a:t> franco 500€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25FD172-BC7E-429A-BA99-10AAFC737F52}"/>
              </a:ext>
            </a:extLst>
          </p:cNvPr>
          <p:cNvSpPr txBox="1"/>
          <p:nvPr/>
        </p:nvSpPr>
        <p:spPr>
          <a:xfrm>
            <a:off x="2094808" y="-51782"/>
            <a:ext cx="1895071" cy="52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2096">
              <a:defRPr/>
            </a:pPr>
            <a:r>
              <a:rPr lang="fr-FR" sz="1697" u="sng" kern="0" dirty="0">
                <a:solidFill>
                  <a:prstClr val="black"/>
                </a:solidFill>
              </a:rPr>
              <a:t>Fax: 04 73 97 91 18</a:t>
            </a:r>
          </a:p>
          <a:p>
            <a:pPr defTabSz="862096">
              <a:defRPr/>
            </a:pPr>
            <a:r>
              <a:rPr lang="fr-FR" sz="1131" u="sng" kern="0" dirty="0">
                <a:solidFill>
                  <a:srgbClr val="FF0000"/>
                </a:solidFill>
              </a:rPr>
              <a:t>Tel Mathieu: 06 09 97 07 27</a:t>
            </a:r>
          </a:p>
        </p:txBody>
      </p:sp>
      <p:pic>
        <p:nvPicPr>
          <p:cNvPr id="20" name="Image 19" descr="Une image contenant signe, rue&#10;&#10;Description générée automatiquement">
            <a:extLst>
              <a:ext uri="{FF2B5EF4-FFF2-40B4-BE49-F238E27FC236}">
                <a16:creationId xmlns:a16="http://schemas.microsoft.com/office/drawing/2014/main" id="{B98B1070-8ADA-4787-93A0-4993B8D8D3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38" y="4680"/>
            <a:ext cx="2134446" cy="1467720"/>
          </a:xfrm>
          <a:prstGeom prst="rect">
            <a:avLst/>
          </a:prstGeom>
        </p:spPr>
      </p:pic>
      <p:pic>
        <p:nvPicPr>
          <p:cNvPr id="41" name="Image 40" descr="Une image contenant plante, table&#10;&#10;Description générée automatiquement">
            <a:extLst>
              <a:ext uri="{FF2B5EF4-FFF2-40B4-BE49-F238E27FC236}">
                <a16:creationId xmlns:a16="http://schemas.microsoft.com/office/drawing/2014/main" id="{BB347F16-C3CF-4855-9923-EDFF6943DC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56" y="7763165"/>
            <a:ext cx="1620000" cy="1620000"/>
          </a:xfrm>
          <a:prstGeom prst="rect">
            <a:avLst/>
          </a:prstGeom>
          <a:ln w="889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2" name="ZoneTexte 37">
            <a:extLst>
              <a:ext uri="{FF2B5EF4-FFF2-40B4-BE49-F238E27FC236}">
                <a16:creationId xmlns:a16="http://schemas.microsoft.com/office/drawing/2014/main" id="{ED5AB3BD-21DC-4F72-B8CD-B6FAB3DB38E1}"/>
              </a:ext>
            </a:extLst>
          </p:cNvPr>
          <p:cNvSpPr txBox="1"/>
          <p:nvPr/>
        </p:nvSpPr>
        <p:spPr>
          <a:xfrm>
            <a:off x="4616655" y="7702729"/>
            <a:ext cx="1189300" cy="60016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/>
              <a:t>Olivier France</a:t>
            </a:r>
          </a:p>
          <a:p>
            <a:r>
              <a:rPr lang="fr-FR" sz="1100" dirty="0"/>
              <a:t>Pot soucoupe</a:t>
            </a:r>
          </a:p>
          <a:p>
            <a:r>
              <a:rPr lang="fr-FR" sz="1100" dirty="0"/>
              <a:t> M 2,5 / 14€</a:t>
            </a:r>
          </a:p>
        </p:txBody>
      </p:sp>
      <p:sp>
        <p:nvSpPr>
          <p:cNvPr id="43" name="ZoneTexte 38">
            <a:extLst>
              <a:ext uri="{FF2B5EF4-FFF2-40B4-BE49-F238E27FC236}">
                <a16:creationId xmlns:a16="http://schemas.microsoft.com/office/drawing/2014/main" id="{D78FAF3A-8850-4BF1-9295-5E2DF1341722}"/>
              </a:ext>
            </a:extLst>
          </p:cNvPr>
          <p:cNvSpPr txBox="1"/>
          <p:nvPr/>
        </p:nvSpPr>
        <p:spPr>
          <a:xfrm rot="19952681">
            <a:off x="5703879" y="7633773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H 30 cm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17B7A1B-5534-44DB-A04A-991E7674BC93}"/>
              </a:ext>
            </a:extLst>
          </p:cNvPr>
          <p:cNvSpPr txBox="1"/>
          <p:nvPr/>
        </p:nvSpPr>
        <p:spPr>
          <a:xfrm>
            <a:off x="4077129" y="9565815"/>
            <a:ext cx="2703232" cy="384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98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1"/>
              </a:rPr>
              <a:t>  https://bonsaioki.com/</a:t>
            </a:r>
            <a:endParaRPr lang="fr-FR" sz="1898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C3C99C3-31EE-49C4-87D5-815A174126BC}"/>
              </a:ext>
            </a:extLst>
          </p:cNvPr>
          <p:cNvSpPr txBox="1"/>
          <p:nvPr/>
        </p:nvSpPr>
        <p:spPr>
          <a:xfrm>
            <a:off x="737270" y="9131870"/>
            <a:ext cx="2552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pièces uniques et autres </a:t>
            </a:r>
          </a:p>
        </p:txBody>
      </p:sp>
      <p:sp>
        <p:nvSpPr>
          <p:cNvPr id="40" name="ZoneTexte 39">
            <a:hlinkClick r:id="rId22" tooltip="frgzergerg"/>
            <a:extLst>
              <a:ext uri="{FF2B5EF4-FFF2-40B4-BE49-F238E27FC236}">
                <a16:creationId xmlns:a16="http://schemas.microsoft.com/office/drawing/2014/main" id="{12397A6F-6BB9-41E9-B830-A1BC35F19FEB}"/>
              </a:ext>
            </a:extLst>
          </p:cNvPr>
          <p:cNvSpPr txBox="1"/>
          <p:nvPr/>
        </p:nvSpPr>
        <p:spPr>
          <a:xfrm>
            <a:off x="936181" y="9383165"/>
            <a:ext cx="2716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dirty="0"/>
              <a:t>Cliquez ici</a:t>
            </a:r>
          </a:p>
        </p:txBody>
      </p:sp>
      <p:pic>
        <p:nvPicPr>
          <p:cNvPr id="5" name="Image 4" descr="Une image contenant arbre, ciel, plante, conifère&#10;&#10;Description générée automatiquement">
            <a:extLst>
              <a:ext uri="{FF2B5EF4-FFF2-40B4-BE49-F238E27FC236}">
                <a16:creationId xmlns:a16="http://schemas.microsoft.com/office/drawing/2014/main" id="{216B31D6-22DF-4D32-8F84-5FC0C51FFEE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8" y="7432843"/>
            <a:ext cx="1305670" cy="1305670"/>
          </a:xfrm>
          <a:prstGeom prst="rect">
            <a:avLst/>
          </a:prstGeom>
        </p:spPr>
      </p:pic>
      <p:pic>
        <p:nvPicPr>
          <p:cNvPr id="8" name="Image 7" descr="Une image contenant plante, ciel, arbre&#10;&#10;Description générée automatiquement">
            <a:extLst>
              <a:ext uri="{FF2B5EF4-FFF2-40B4-BE49-F238E27FC236}">
                <a16:creationId xmlns:a16="http://schemas.microsoft.com/office/drawing/2014/main" id="{580F90BE-02FC-4550-90B1-7786A7115D9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88" y="7419226"/>
            <a:ext cx="1305670" cy="1305670"/>
          </a:xfrm>
          <a:prstGeom prst="rect">
            <a:avLst/>
          </a:prstGeom>
        </p:spPr>
      </p:pic>
      <p:pic>
        <p:nvPicPr>
          <p:cNvPr id="10" name="Image 9" descr="Une image contenant arbre, plante, ciel, extérieur&#10;&#10;Description générée automatiquement">
            <a:extLst>
              <a:ext uri="{FF2B5EF4-FFF2-40B4-BE49-F238E27FC236}">
                <a16:creationId xmlns:a16="http://schemas.microsoft.com/office/drawing/2014/main" id="{8DD91464-17AD-4A98-BF54-AF3D643617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863" y="7432843"/>
            <a:ext cx="1305670" cy="130567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8C332A9-D0BD-4B63-8302-05216DBC7B62}"/>
              </a:ext>
            </a:extLst>
          </p:cNvPr>
          <p:cNvSpPr txBox="1"/>
          <p:nvPr/>
        </p:nvSpPr>
        <p:spPr>
          <a:xfrm>
            <a:off x="129456" y="7047898"/>
            <a:ext cx="110639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000" dirty="0"/>
              <a:t>Pinus </a:t>
            </a:r>
            <a:r>
              <a:rPr lang="fr-FR" sz="1000" dirty="0" err="1"/>
              <a:t>pentaphylla</a:t>
            </a:r>
            <a:endParaRPr lang="fr-FR" sz="1000" dirty="0"/>
          </a:p>
          <a:p>
            <a:r>
              <a:rPr lang="fr-FR" sz="1000" dirty="0"/>
              <a:t>60 cm 8.5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42705F7-FACB-4AA6-B0BE-C808EE2906A0}"/>
              </a:ext>
            </a:extLst>
          </p:cNvPr>
          <p:cNvSpPr txBox="1"/>
          <p:nvPr/>
        </p:nvSpPr>
        <p:spPr>
          <a:xfrm>
            <a:off x="1427928" y="7030317"/>
            <a:ext cx="110639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000" dirty="0"/>
              <a:t>Pinus </a:t>
            </a:r>
            <a:r>
              <a:rPr lang="fr-FR" sz="1000" dirty="0" err="1"/>
              <a:t>pentaphylla</a:t>
            </a:r>
            <a:endParaRPr lang="fr-FR" sz="1000" dirty="0"/>
          </a:p>
          <a:p>
            <a:r>
              <a:rPr lang="fr-FR" sz="1000" dirty="0"/>
              <a:t>40 cm 6.5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A612503-30E7-45A1-928A-E926D36996D9}"/>
              </a:ext>
            </a:extLst>
          </p:cNvPr>
          <p:cNvSpPr txBox="1"/>
          <p:nvPr/>
        </p:nvSpPr>
        <p:spPr>
          <a:xfrm>
            <a:off x="2765595" y="7019116"/>
            <a:ext cx="110639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000" dirty="0"/>
              <a:t>Pinus </a:t>
            </a:r>
            <a:r>
              <a:rPr lang="fr-FR" sz="1000" dirty="0" err="1"/>
              <a:t>pentaphylla</a:t>
            </a:r>
            <a:endParaRPr lang="fr-FR" sz="1000" dirty="0"/>
          </a:p>
          <a:p>
            <a:r>
              <a:rPr lang="fr-FR" sz="1000" dirty="0"/>
              <a:t>50 cm 7.5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13A5A4A-2E78-41A4-AD3C-215D91BAEDD5}"/>
              </a:ext>
            </a:extLst>
          </p:cNvPr>
          <p:cNvCxnSpPr>
            <a:cxnSpLocks/>
          </p:cNvCxnSpPr>
          <p:nvPr/>
        </p:nvCxnSpPr>
        <p:spPr>
          <a:xfrm>
            <a:off x="1317729" y="7019116"/>
            <a:ext cx="7199" cy="17396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1E678559-81CA-4FAB-BC5B-2836EBF15233}"/>
              </a:ext>
            </a:extLst>
          </p:cNvPr>
          <p:cNvCxnSpPr>
            <a:cxnSpLocks/>
          </p:cNvCxnSpPr>
          <p:nvPr/>
        </p:nvCxnSpPr>
        <p:spPr>
          <a:xfrm>
            <a:off x="2598458" y="7034723"/>
            <a:ext cx="7199" cy="17396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577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D051C64E-87E5-4DDC-9BF3-6164F00685E7}"/>
              </a:ext>
            </a:extLst>
          </p:cNvPr>
          <p:cNvSpPr txBox="1"/>
          <p:nvPr/>
        </p:nvSpPr>
        <p:spPr>
          <a:xfrm>
            <a:off x="114492" y="-34571"/>
            <a:ext cx="4923207" cy="910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58" dirty="0">
                <a:solidFill>
                  <a:srgbClr val="FF0000"/>
                </a:solidFill>
              </a:rPr>
              <a:t>Les pièces uniques, en ce moment</a:t>
            </a:r>
          </a:p>
          <a:p>
            <a:r>
              <a:rPr lang="fr-FR" sz="2658" dirty="0">
                <a:solidFill>
                  <a:srgbClr val="FF0000"/>
                </a:solidFill>
              </a:rPr>
              <a:t> et autres </a:t>
            </a:r>
          </a:p>
        </p:txBody>
      </p:sp>
      <p:pic>
        <p:nvPicPr>
          <p:cNvPr id="35" name="Image 34" descr="Une image contenant arbre, plante, ciel, extérieur&#10;&#10;Description générée automatiquement">
            <a:extLst>
              <a:ext uri="{FF2B5EF4-FFF2-40B4-BE49-F238E27FC236}">
                <a16:creationId xmlns:a16="http://schemas.microsoft.com/office/drawing/2014/main" id="{6A7989BB-C0A0-4D0E-9CD3-43392E643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5" y="2251613"/>
            <a:ext cx="1794644" cy="1794644"/>
          </a:xfrm>
          <a:prstGeom prst="rect">
            <a:avLst/>
          </a:prstGeom>
        </p:spPr>
      </p:pic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D611A5B-0ED2-493A-890D-EEDB75F89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675367"/>
              </p:ext>
            </p:extLst>
          </p:nvPr>
        </p:nvGraphicFramePr>
        <p:xfrm>
          <a:off x="1503289" y="1785804"/>
          <a:ext cx="3068308" cy="8223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265">
                  <a:extLst>
                    <a:ext uri="{9D8B030D-6E8A-4147-A177-3AD203B41FA5}">
                      <a16:colId xmlns:a16="http://schemas.microsoft.com/office/drawing/2014/main" val="2558906322"/>
                    </a:ext>
                  </a:extLst>
                </a:gridCol>
                <a:gridCol w="745685">
                  <a:extLst>
                    <a:ext uri="{9D8B030D-6E8A-4147-A177-3AD203B41FA5}">
                      <a16:colId xmlns:a16="http://schemas.microsoft.com/office/drawing/2014/main" val="2981519961"/>
                    </a:ext>
                  </a:extLst>
                </a:gridCol>
                <a:gridCol w="782358">
                  <a:extLst>
                    <a:ext uri="{9D8B030D-6E8A-4147-A177-3AD203B41FA5}">
                      <a16:colId xmlns:a16="http://schemas.microsoft.com/office/drawing/2014/main" val="1286738579"/>
                    </a:ext>
                  </a:extLst>
                </a:gridCol>
              </a:tblGrid>
              <a:tr h="632610">
                <a:tc>
                  <a:txBody>
                    <a:bodyPr/>
                    <a:lstStyle/>
                    <a:p>
                      <a:pPr algn="ctr"/>
                      <a:r>
                        <a:rPr lang="fr-FR" sz="2800" b="0" dirty="0">
                          <a:solidFill>
                            <a:schemeClr val="tx1"/>
                          </a:solidFill>
                        </a:rPr>
                        <a:t>Ficus m9</a:t>
                      </a: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2113</a:t>
                      </a: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39787"/>
                  </a:ext>
                </a:extLst>
              </a:tr>
              <a:tr h="632610"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22047"/>
                  </a:ext>
                </a:extLst>
              </a:tr>
              <a:tr h="632610"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552608"/>
                  </a:ext>
                </a:extLst>
              </a:tr>
              <a:tr h="632610">
                <a:tc>
                  <a:txBody>
                    <a:bodyPr/>
                    <a:lstStyle/>
                    <a:p>
                      <a:pPr algn="ctr"/>
                      <a:endParaRPr lang="fr-FR" sz="1300" b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008152"/>
                  </a:ext>
                </a:extLst>
              </a:tr>
              <a:tr h="632610">
                <a:tc>
                  <a:txBody>
                    <a:bodyPr/>
                    <a:lstStyle/>
                    <a:p>
                      <a:pPr algn="ctr"/>
                      <a:endParaRPr lang="fr-FR" sz="1300" b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000849"/>
                  </a:ext>
                </a:extLst>
              </a:tr>
              <a:tr h="632610"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416581"/>
                  </a:ext>
                </a:extLst>
              </a:tr>
              <a:tr h="632610"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439500"/>
                  </a:ext>
                </a:extLst>
              </a:tr>
              <a:tr h="632610"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339656"/>
                  </a:ext>
                </a:extLst>
              </a:tr>
              <a:tr h="632610"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778362"/>
                  </a:ext>
                </a:extLst>
              </a:tr>
              <a:tr h="632610"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023705"/>
                  </a:ext>
                </a:extLst>
              </a:tr>
              <a:tr h="632610"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62175"/>
                  </a:ext>
                </a:extLst>
              </a:tr>
              <a:tr h="632610"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746862"/>
                  </a:ext>
                </a:extLst>
              </a:tr>
              <a:tr h="632610"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86793" marR="86793" marT="43396" marB="433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905450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4E61A0B8-676A-44F2-9FA9-C572EAA4CCF5}"/>
              </a:ext>
            </a:extLst>
          </p:cNvPr>
          <p:cNvSpPr txBox="1"/>
          <p:nvPr/>
        </p:nvSpPr>
        <p:spPr>
          <a:xfrm>
            <a:off x="296340" y="1896259"/>
            <a:ext cx="936988" cy="355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09" dirty="0"/>
              <a:t>exemple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31D97EE-3CE0-4DDA-B7F8-382AB159D2E6}"/>
              </a:ext>
            </a:extLst>
          </p:cNvPr>
          <p:cNvSpPr txBox="1"/>
          <p:nvPr/>
        </p:nvSpPr>
        <p:spPr>
          <a:xfrm>
            <a:off x="3212893" y="1438388"/>
            <a:ext cx="77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IMG</a:t>
            </a:r>
            <a:r>
              <a:rPr lang="fr-FR" sz="2000" b="1" dirty="0"/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6C1EE5B-AE34-487A-986A-985F704C5A54}"/>
              </a:ext>
            </a:extLst>
          </p:cNvPr>
          <p:cNvSpPr txBox="1"/>
          <p:nvPr/>
        </p:nvSpPr>
        <p:spPr>
          <a:xfrm>
            <a:off x="20579" y="8112200"/>
            <a:ext cx="1574342" cy="1933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09" dirty="0"/>
              <a:t>Exemplaires </a:t>
            </a:r>
          </a:p>
          <a:p>
            <a:r>
              <a:rPr lang="fr-FR" sz="1709" dirty="0"/>
              <a:t>uniques </a:t>
            </a:r>
          </a:p>
          <a:p>
            <a:r>
              <a:rPr lang="fr-FR" sz="1709" dirty="0"/>
              <a:t>vérifiez la </a:t>
            </a:r>
          </a:p>
          <a:p>
            <a:r>
              <a:rPr lang="fr-FR" sz="1709" dirty="0"/>
              <a:t>Dispo et + de </a:t>
            </a:r>
          </a:p>
          <a:p>
            <a:r>
              <a:rPr lang="fr-FR" sz="1709" dirty="0"/>
              <a:t>renseignement </a:t>
            </a:r>
          </a:p>
          <a:p>
            <a:r>
              <a:rPr lang="fr-FR" sz="1709" dirty="0"/>
              <a:t>par tel:</a:t>
            </a:r>
          </a:p>
          <a:p>
            <a:r>
              <a:rPr lang="fr-FR" sz="1709" dirty="0"/>
              <a:t>04 73 97 96 00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304F3BA-209C-4CCF-81B3-866FAFF1136E}"/>
              </a:ext>
            </a:extLst>
          </p:cNvPr>
          <p:cNvSpPr txBox="1"/>
          <p:nvPr/>
        </p:nvSpPr>
        <p:spPr>
          <a:xfrm>
            <a:off x="4599675" y="9408715"/>
            <a:ext cx="2460415" cy="676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98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    https://bonsaioki.com/</a:t>
            </a:r>
            <a:endParaRPr lang="fr-FR" sz="1898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E1374FE-B5EF-46BB-A552-AE6378128CBD}"/>
              </a:ext>
            </a:extLst>
          </p:cNvPr>
          <p:cNvSpPr txBox="1"/>
          <p:nvPr/>
        </p:nvSpPr>
        <p:spPr>
          <a:xfrm>
            <a:off x="2296101" y="588318"/>
            <a:ext cx="2045240" cy="355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09" dirty="0">
                <a:solidFill>
                  <a:srgbClr val="FF0000"/>
                </a:solidFill>
              </a:rPr>
              <a:t>Pour voir les IMAGES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9A2C1F8-2796-4945-B6F5-0DDE513BE089}"/>
              </a:ext>
            </a:extLst>
          </p:cNvPr>
          <p:cNvCxnSpPr>
            <a:cxnSpLocks/>
          </p:cNvCxnSpPr>
          <p:nvPr/>
        </p:nvCxnSpPr>
        <p:spPr>
          <a:xfrm>
            <a:off x="1579948" y="648500"/>
            <a:ext cx="741205" cy="799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>
            <a:extLst>
              <a:ext uri="{FF2B5EF4-FFF2-40B4-BE49-F238E27FC236}">
                <a16:creationId xmlns:a16="http://schemas.microsoft.com/office/drawing/2014/main" id="{863D1EF9-FE7C-48A3-AD0D-11993CB49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20" y="1543291"/>
            <a:ext cx="1794644" cy="1794644"/>
          </a:xfrm>
          <a:prstGeom prst="rect">
            <a:avLst/>
          </a:prstGeom>
        </p:spPr>
      </p:pic>
      <p:pic>
        <p:nvPicPr>
          <p:cNvPr id="37" name="Image 36" descr="Une image contenant plante, ciel, arbre, conifère&#10;&#10;Description générée automatiquement">
            <a:extLst>
              <a:ext uri="{FF2B5EF4-FFF2-40B4-BE49-F238E27FC236}">
                <a16:creationId xmlns:a16="http://schemas.microsoft.com/office/drawing/2014/main" id="{A6DDD23A-B15B-49B8-A3EE-C621072CE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19" y="3925067"/>
            <a:ext cx="1794644" cy="1794644"/>
          </a:xfrm>
          <a:prstGeom prst="rect">
            <a:avLst/>
          </a:prstGeom>
        </p:spPr>
      </p:pic>
      <p:pic>
        <p:nvPicPr>
          <p:cNvPr id="41" name="Image 40" descr="Une image contenant plante, arbre&#10;&#10;Description générée automatiquement">
            <a:extLst>
              <a:ext uri="{FF2B5EF4-FFF2-40B4-BE49-F238E27FC236}">
                <a16:creationId xmlns:a16="http://schemas.microsoft.com/office/drawing/2014/main" id="{3153AB11-ECE9-4F42-9498-37123E9F9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5" y="5719711"/>
            <a:ext cx="1794644" cy="1794644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319958BB-1FEB-4A25-9114-106B0CFB08EF}"/>
              </a:ext>
            </a:extLst>
          </p:cNvPr>
          <p:cNvSpPr txBox="1"/>
          <p:nvPr/>
        </p:nvSpPr>
        <p:spPr>
          <a:xfrm>
            <a:off x="5398295" y="4919557"/>
            <a:ext cx="1661795" cy="326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519" cap="all" dirty="0">
                <a:latin typeface="system-ui"/>
              </a:rPr>
              <a:t>LES JARDINS D'OKI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14E65AD-77D9-4899-9397-2FE7802DF9D4}"/>
              </a:ext>
            </a:extLst>
          </p:cNvPr>
          <p:cNvSpPr txBox="1"/>
          <p:nvPr/>
        </p:nvSpPr>
        <p:spPr>
          <a:xfrm>
            <a:off x="5684989" y="3299538"/>
            <a:ext cx="1469826" cy="355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09" dirty="0"/>
              <a:t>En ce moment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29D6FF9-493B-41C6-BBF6-6740DA4314D4}"/>
              </a:ext>
            </a:extLst>
          </p:cNvPr>
          <p:cNvSpPr txBox="1"/>
          <p:nvPr/>
        </p:nvSpPr>
        <p:spPr>
          <a:xfrm>
            <a:off x="4901167" y="5662930"/>
            <a:ext cx="1301318" cy="618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09" dirty="0"/>
              <a:t>Exemplaires </a:t>
            </a:r>
          </a:p>
          <a:p>
            <a:r>
              <a:rPr lang="fr-FR" sz="1709" dirty="0"/>
              <a:t>uniques</a:t>
            </a:r>
          </a:p>
        </p:txBody>
      </p:sp>
      <p:sp>
        <p:nvSpPr>
          <p:cNvPr id="28" name="ZoneTexte 27">
            <a:hlinkClick r:id="rId7" tooltip="frgzergerg"/>
            <a:extLst>
              <a:ext uri="{FF2B5EF4-FFF2-40B4-BE49-F238E27FC236}">
                <a16:creationId xmlns:a16="http://schemas.microsoft.com/office/drawing/2014/main" id="{1E92C703-0E8D-4390-9D27-A67E3A937E23}"/>
              </a:ext>
            </a:extLst>
          </p:cNvPr>
          <p:cNvSpPr txBox="1"/>
          <p:nvPr/>
        </p:nvSpPr>
        <p:spPr>
          <a:xfrm>
            <a:off x="4479127" y="419437"/>
            <a:ext cx="2716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dirty="0"/>
              <a:t>Cliquez ici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B48BFC1-D2C9-44D4-A01A-2C06F4F7CCC4}"/>
              </a:ext>
            </a:extLst>
          </p:cNvPr>
          <p:cNvSpPr txBox="1"/>
          <p:nvPr/>
        </p:nvSpPr>
        <p:spPr>
          <a:xfrm>
            <a:off x="1739553" y="1480308"/>
            <a:ext cx="113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Nom et M</a:t>
            </a:r>
          </a:p>
        </p:txBody>
      </p:sp>
    </p:spTree>
    <p:extLst>
      <p:ext uri="{BB962C8B-B14F-4D97-AF65-F5344CB8AC3E}">
        <p14:creationId xmlns:p14="http://schemas.microsoft.com/office/powerpoint/2010/main" val="35798113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9003</TotalTime>
  <Words>223</Words>
  <Application>Microsoft Office PowerPoint</Application>
  <PresentationFormat>Personnalisé</PresentationFormat>
  <Paragraphs>88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Gabriola</vt:lpstr>
      <vt:lpstr>system-ui</vt:lpstr>
      <vt:lpstr>Thème Office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BONSAI OKI</dc:creator>
  <cp:lastModifiedBy>BONSAI OKI</cp:lastModifiedBy>
  <cp:revision>152</cp:revision>
  <cp:lastPrinted>2021-09-10T14:58:02Z</cp:lastPrinted>
  <dcterms:created xsi:type="dcterms:W3CDTF">2020-11-17T14:56:39Z</dcterms:created>
  <dcterms:modified xsi:type="dcterms:W3CDTF">2021-11-30T11:38:23Z</dcterms:modified>
</cp:coreProperties>
</file>